
<file path=[Content_Types].xml><?xml version="1.0" encoding="utf-8"?>
<Types xmlns="http://schemas.openxmlformats.org/package/2006/content-types">
  <Default Extension="png" ContentType="image/png"/>
  <Default Extension="svg" ContentType="image/svg+xml"/>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4"/>
  </p:notesMasterIdLst>
  <p:sldIdLst>
    <p:sldId id="256" r:id="rId2"/>
    <p:sldId id="257" r:id="rId3"/>
    <p:sldId id="264" r:id="rId4"/>
    <p:sldId id="258" r:id="rId5"/>
    <p:sldId id="260" r:id="rId6"/>
    <p:sldId id="259" r:id="rId7"/>
    <p:sldId id="261" r:id="rId8"/>
    <p:sldId id="262" r:id="rId9"/>
    <p:sldId id="266" r:id="rId10"/>
    <p:sldId id="263" r:id="rId11"/>
    <p:sldId id="267"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0" d="100"/>
          <a:sy n="80" d="100"/>
        </p:scale>
        <p:origin x="96"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2020/11/12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これまで紹介してきた学習モードで学んだ内容を確認するためのテストのようなモードである確認モードの実装</a:t>
            </a:r>
            <a:endParaRPr kumimoji="1" lang="en-US" altLang="ja-JP" dirty="0"/>
          </a:p>
          <a:p>
            <a:r>
              <a:rPr kumimoji="1" lang="ja-JP" altLang="en-US" dirty="0"/>
              <a:t>確認モードではゲーム感覚で反復練習が可能であり手話を確実に身につけるために必要と考えている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インタラクティブな教材ではなく合否の判定ができない</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a:t>
            </a:r>
            <a:r>
              <a:rPr kumimoji="1" lang="ja-JP" altLang="en-US"/>
              <a:t>していく</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学習モード待機中に　左人差し指をつまんで決定　学習を開始する</a:t>
            </a:r>
            <a:endParaRPr kumimoji="1" lang="en-US" altLang="ja-JP" dirty="0"/>
          </a:p>
          <a:p>
            <a:r>
              <a:rPr kumimoji="1" lang="ja-JP" altLang="en-US" dirty="0"/>
              <a:t>目の前に表示された手本と同じ形にして手を重ね合わせる</a:t>
            </a:r>
            <a:endParaRPr kumimoji="1" lang="en-US" altLang="ja-JP" dirty="0"/>
          </a:p>
          <a:p>
            <a:r>
              <a:rPr kumimoji="1" lang="ja-JP" altLang="en-US" dirty="0"/>
              <a:t>また手本は必要に応じて動く</a:t>
            </a:r>
            <a:endParaRPr kumimoji="1" lang="en-US" altLang="ja-JP" dirty="0"/>
          </a:p>
          <a:p>
            <a:r>
              <a:rPr kumimoji="1" lang="ja-JP" altLang="en-US" dirty="0"/>
              <a:t>あっていれば緑色に変化し次に進む</a:t>
            </a:r>
            <a:endParaRPr kumimoji="1" lang="en-US" altLang="ja-JP" dirty="0"/>
          </a:p>
          <a:p>
            <a:r>
              <a:rPr kumimoji="1" lang="ja-JP" altLang="en-US" dirty="0"/>
              <a:t>これを繰り返して学習をすすめる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今回は「こんにちは」という手話を学習する手順を紹介します</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学習モードで学んだことを確認するテストのようなモード</a:t>
            </a:r>
            <a:endParaRPr kumimoji="1" lang="en-US" altLang="ja-JP" dirty="0"/>
          </a:p>
          <a:p>
            <a:r>
              <a:rPr kumimoji="1" lang="ja-JP" altLang="en-US" dirty="0"/>
              <a:t>ゲーム感覚で反復練習を行い復習が可能</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2020/11/12</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269AB-4317-4DD0-A71C-5DD3539C6BE6}" type="datetimeFigureOut">
              <a:rPr kumimoji="1" lang="ja-JP" altLang="en-US" smtClean="0"/>
              <a:t>2020/11/12</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microsoft.com/office/2017/06/relationships/model3d" Target="../media/model3d1.glb"/><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1097280" y="758953"/>
            <a:ext cx="10058400" cy="27221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97280" y="3868412"/>
            <a:ext cx="10058400" cy="453264"/>
          </a:xfrm>
        </p:spPr>
        <p:txBody>
          <a:bodyPr>
            <a:normAutofit fontScale="85000" lnSpcReduction="20000"/>
          </a:bodyPr>
          <a:lstStyle/>
          <a:p>
            <a:r>
              <a:rPr kumimoji="1" lang="ja-JP" altLang="en-US" dirty="0"/>
              <a:t>摂南大学　　　赤葉　亮太　　　鹿間　信介</a:t>
            </a:r>
          </a:p>
        </p:txBody>
      </p:sp>
      <p:sp>
        <p:nvSpPr>
          <p:cNvPr id="4" name="字幕 2">
            <a:extLst>
              <a:ext uri="{FF2B5EF4-FFF2-40B4-BE49-F238E27FC236}">
                <a16:creationId xmlns:a16="http://schemas.microsoft.com/office/drawing/2014/main" id="{7A3FE523-2E21-49D8-930A-CC7E01925439}"/>
              </a:ext>
            </a:extLst>
          </p:cNvPr>
          <p:cNvSpPr txBox="1">
            <a:spLocks/>
          </p:cNvSpPr>
          <p:nvPr/>
        </p:nvSpPr>
        <p:spPr>
          <a:xfrm>
            <a:off x="1097280" y="5082005"/>
            <a:ext cx="10058400" cy="15367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kumimoji="1"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ja-JP" altLang="en-US" dirty="0">
                <a:solidFill>
                  <a:schemeClr val="tx1">
                    <a:lumMod val="75000"/>
                    <a:lumOff val="25000"/>
                  </a:schemeClr>
                </a:solidFill>
              </a:rPr>
              <a:t>目的：現状の手話学習方法の問題点を克服する</a:t>
            </a:r>
            <a:endParaRPr lang="en-US" altLang="ja-JP" dirty="0">
              <a:solidFill>
                <a:schemeClr val="tx1">
                  <a:lumMod val="75000"/>
                  <a:lumOff val="25000"/>
                </a:schemeClr>
              </a:solidFill>
            </a:endParaRPr>
          </a:p>
          <a:p>
            <a:pPr marL="342900" indent="-342900">
              <a:buFont typeface="Arial" panose="020B0604020202020204" pitchFamily="34" charset="0"/>
              <a:buChar char="•"/>
            </a:pPr>
            <a:r>
              <a:rPr lang="ja-JP" altLang="en-US" dirty="0">
                <a:solidFill>
                  <a:schemeClr val="tx1">
                    <a:lumMod val="75000"/>
                    <a:lumOff val="25000"/>
                  </a:schemeClr>
                </a:solidFill>
              </a:rPr>
              <a:t>実装：</a:t>
            </a:r>
            <a:r>
              <a:rPr lang="en-US" altLang="ja-JP" sz="2000" dirty="0">
                <a:solidFill>
                  <a:schemeClr val="tx1">
                    <a:lumMod val="75000"/>
                    <a:lumOff val="25000"/>
                  </a:schemeClr>
                </a:solidFill>
                <a:latin typeface="Century" panose="02040604050505020304" pitchFamily="18" charset="0"/>
              </a:rPr>
              <a:t>Oculus</a:t>
            </a:r>
            <a:r>
              <a:rPr lang="ja-JP" altLang="en-US" sz="2000" dirty="0">
                <a:solidFill>
                  <a:schemeClr val="tx1">
                    <a:lumMod val="75000"/>
                    <a:lumOff val="25000"/>
                  </a:schemeClr>
                </a:solidFill>
                <a:latin typeface="Century" panose="02040604050505020304" pitchFamily="18" charset="0"/>
              </a:rPr>
              <a:t> </a:t>
            </a:r>
            <a:r>
              <a:rPr lang="en-US" altLang="ja-JP" sz="2000" dirty="0">
                <a:solidFill>
                  <a:schemeClr val="tx1">
                    <a:lumMod val="75000"/>
                    <a:lumOff val="25000"/>
                  </a:schemeClr>
                </a:solidFill>
                <a:latin typeface="Century" panose="02040604050505020304" pitchFamily="18" charset="0"/>
              </a:rPr>
              <a:t>Quest</a:t>
            </a:r>
            <a:r>
              <a:rPr lang="ja-JP" altLang="en-US" dirty="0">
                <a:solidFill>
                  <a:schemeClr val="tx1">
                    <a:lumMod val="75000"/>
                    <a:lumOff val="25000"/>
                  </a:schemeClr>
                </a:solidFill>
                <a:latin typeface="Century" panose="02040604050505020304" pitchFamily="18" charset="0"/>
              </a:rPr>
              <a:t>と</a:t>
            </a:r>
            <a:r>
              <a:rPr lang="en-US" altLang="ja-JP" dirty="0">
                <a:solidFill>
                  <a:schemeClr val="tx1">
                    <a:lumMod val="75000"/>
                    <a:lumOff val="25000"/>
                  </a:schemeClr>
                </a:solidFill>
                <a:latin typeface="Century" panose="02040604050505020304" pitchFamily="18" charset="0"/>
              </a:rPr>
              <a:t>Unity</a:t>
            </a:r>
            <a:r>
              <a:rPr lang="ja-JP" altLang="en-US" dirty="0">
                <a:solidFill>
                  <a:schemeClr val="tx1">
                    <a:lumMod val="75000"/>
                    <a:lumOff val="25000"/>
                  </a:schemeClr>
                </a:solidFill>
                <a:latin typeface="Century" panose="02040604050505020304" pitchFamily="18" charset="0"/>
              </a:rPr>
              <a:t>を用いたソフトウェア実装</a:t>
            </a:r>
            <a:endParaRPr lang="en-US" altLang="ja-JP" sz="2000" dirty="0">
              <a:solidFill>
                <a:schemeClr val="tx1">
                  <a:lumMod val="75000"/>
                  <a:lumOff val="25000"/>
                </a:schemeClr>
              </a:solidFill>
              <a:latin typeface="Century" panose="02040604050505020304" pitchFamily="18" charset="0"/>
            </a:endParaRPr>
          </a:p>
          <a:p>
            <a:pPr marL="342900" indent="-342900">
              <a:buFont typeface="Arial" panose="020B0604020202020204" pitchFamily="34" charset="0"/>
              <a:buChar char="•"/>
            </a:pPr>
            <a:r>
              <a:rPr lang="en-US" altLang="ja-JP" dirty="0">
                <a:solidFill>
                  <a:schemeClr val="tx1">
                    <a:lumMod val="75000"/>
                    <a:lumOff val="25000"/>
                  </a:schemeClr>
                </a:solidFill>
              </a:rPr>
              <a:t>Oculus</a:t>
            </a:r>
            <a:r>
              <a:rPr lang="ja-JP" altLang="en-US" dirty="0">
                <a:solidFill>
                  <a:schemeClr val="tx1">
                    <a:lumMod val="75000"/>
                    <a:lumOff val="25000"/>
                  </a:schemeClr>
                </a:solidFill>
              </a:rPr>
              <a:t> </a:t>
            </a:r>
            <a:r>
              <a:rPr lang="en-US" altLang="ja-JP" dirty="0">
                <a:solidFill>
                  <a:schemeClr val="tx1">
                    <a:lumMod val="75000"/>
                    <a:lumOff val="25000"/>
                  </a:schemeClr>
                </a:solidFill>
              </a:rPr>
              <a:t>Quest</a:t>
            </a:r>
            <a:r>
              <a:rPr lang="ja-JP" altLang="en-US" dirty="0" err="1">
                <a:solidFill>
                  <a:schemeClr val="tx1">
                    <a:lumMod val="75000"/>
                    <a:lumOff val="25000"/>
                  </a:schemeClr>
                </a:solidFill>
              </a:rPr>
              <a:t>での</a:t>
            </a:r>
            <a:r>
              <a:rPr lang="ja-JP" altLang="en-US" dirty="0">
                <a:solidFill>
                  <a:schemeClr val="tx1">
                    <a:lumMod val="75000"/>
                    <a:lumOff val="25000"/>
                  </a:schemeClr>
                </a:solidFill>
              </a:rPr>
              <a:t>ハンドトラッキング仕様</a:t>
            </a:r>
            <a:endParaRPr lang="en-US" altLang="ja-JP" dirty="0">
              <a:solidFill>
                <a:schemeClr val="tx1">
                  <a:lumMod val="75000"/>
                  <a:lumOff val="25000"/>
                </a:schemeClr>
              </a:solidFill>
            </a:endParaRPr>
          </a:p>
          <a:p>
            <a:pPr marL="342900" indent="-342900">
              <a:buFont typeface="Arial" panose="020B0604020202020204" pitchFamily="34" charset="0"/>
              <a:buChar char="•"/>
            </a:pPr>
            <a:endParaRPr lang="ja-JP" altLang="en-US" dirty="0"/>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dirty="0">
                <a:solidFill>
                  <a:srgbClr val="C00000"/>
                </a:solidFill>
              </a:rPr>
              <a:t>左右の手が重なるケースで手の認識が不可能</a:t>
            </a:r>
            <a:endParaRPr kumimoji="1" lang="en-US" altLang="ja-JP" dirty="0">
              <a:solidFill>
                <a:srgbClr val="C00000"/>
              </a:solidFill>
            </a:endParaRPr>
          </a:p>
          <a:p>
            <a:pPr lvl="1">
              <a:buFont typeface="Wingdings" panose="05000000000000000000" pitchFamily="2" charset="2"/>
              <a:buChar char="l"/>
            </a:pPr>
            <a:r>
              <a:rPr lang="en-US" altLang="ja-JP" dirty="0"/>
              <a:t>Oculus Quest</a:t>
            </a:r>
            <a:r>
              <a:rPr lang="ja-JP" altLang="en-US" dirty="0"/>
              <a:t>の仕様：単一方向からのみのトラッキングが原因</a:t>
            </a:r>
            <a:endParaRPr lang="en-US" altLang="ja-JP" dirty="0"/>
          </a:p>
          <a:p>
            <a:pPr lvl="1">
              <a:buFont typeface="Wingdings" panose="05000000000000000000" pitchFamily="2" charset="2"/>
              <a:buChar char="l"/>
            </a:pPr>
            <a:r>
              <a:rPr lang="ja-JP" altLang="en-US" dirty="0"/>
              <a:t>複数方向からトラッキング可能な機材を検討</a:t>
            </a:r>
            <a:endParaRPr kumimoji="1" lang="en-US" altLang="ja-JP" dirty="0"/>
          </a:p>
          <a:p>
            <a:pPr>
              <a:buFont typeface="Wingdings" panose="05000000000000000000" pitchFamily="2" charset="2"/>
              <a:buChar char="l"/>
            </a:pPr>
            <a:endParaRPr kumimoji="1" lang="ja-JP" altLang="en-US" dirty="0"/>
          </a:p>
        </p:txBody>
      </p:sp>
      <p:pic>
        <p:nvPicPr>
          <p:cNvPr id="4" name="handcor">
            <a:hlinkClick r:id="" action="ppaction://media"/>
            <a:extLst>
              <a:ext uri="{FF2B5EF4-FFF2-40B4-BE49-F238E27FC236}">
                <a16:creationId xmlns:a16="http://schemas.microsoft.com/office/drawing/2014/main" id="{446C2F28-BBAF-4D8B-835B-BF275BDCFD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6616" y="3426373"/>
            <a:ext cx="5658768" cy="3183058"/>
          </a:xfrm>
          <a:prstGeom prst="rect">
            <a:avLst/>
          </a:prstGeom>
        </p:spPr>
      </p:pic>
    </p:spTree>
    <p:extLst>
      <p:ext uri="{BB962C8B-B14F-4D97-AF65-F5344CB8AC3E}">
        <p14:creationId xmlns:p14="http://schemas.microsoft.com/office/powerpoint/2010/main" val="1105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dirty="0"/>
              <a:t>テストモードの実装</a:t>
            </a:r>
            <a:endParaRPr lang="en-US" altLang="ja-JP" dirty="0"/>
          </a:p>
          <a:p>
            <a:pPr lvl="1">
              <a:buFont typeface="Wingdings" panose="05000000000000000000" pitchFamily="2" charset="2"/>
              <a:buChar char="l"/>
            </a:pPr>
            <a:r>
              <a:rPr kumimoji="1" lang="ja-JP" altLang="en-US" dirty="0"/>
              <a:t>ゲーム感覚で反復練習が可能なモード</a:t>
            </a:r>
            <a:endParaRPr lang="en-US" altLang="ja-JP" dirty="0"/>
          </a:p>
          <a:p>
            <a:pPr lvl="1">
              <a:buFont typeface="Wingdings" panose="05000000000000000000" pitchFamily="2" charset="2"/>
              <a:buChar char="l"/>
            </a:pPr>
            <a:r>
              <a:rPr kumimoji="1" lang="ja-JP" altLang="en-US" dirty="0"/>
              <a:t>手話を確実に身につけるために必要</a:t>
            </a:r>
            <a:endParaRPr kumimoji="1" lang="en-US" altLang="ja-JP" dirty="0"/>
          </a:p>
          <a:p>
            <a:pPr>
              <a:buFont typeface="Wingdings" panose="05000000000000000000" pitchFamily="2" charset="2"/>
              <a:buChar char="l"/>
            </a:pPr>
            <a:r>
              <a:rPr kumimoji="1" lang="ja-JP" altLang="en-US" dirty="0"/>
              <a:t>手本に表情を実装</a:t>
            </a:r>
            <a:endParaRPr kumimoji="1" lang="en-US" altLang="ja-JP" dirty="0"/>
          </a:p>
          <a:p>
            <a:pPr lvl="1">
              <a:buFont typeface="Wingdings" panose="05000000000000000000" pitchFamily="2" charset="2"/>
              <a:buChar char="l"/>
            </a:pPr>
            <a:r>
              <a:rPr kumimoji="1" lang="ja-JP" altLang="en-US" dirty="0"/>
              <a:t>手話の重要な要素の一つである表情を手本が指示する</a:t>
            </a:r>
            <a:endParaRPr kumimoji="1" lang="en-US" altLang="ja-JP" dirty="0"/>
          </a:p>
          <a:p>
            <a:pPr lvl="1">
              <a:buFont typeface="Wingdings" panose="05000000000000000000" pitchFamily="2" charset="2"/>
              <a:buChar char="l"/>
            </a:pPr>
            <a:r>
              <a:rPr lang="ja-JP" altLang="en-US" dirty="0"/>
              <a:t>手話の表現力を高めるために必要</a:t>
            </a:r>
            <a:endParaRPr kumimoji="1" lang="en-US" altLang="ja-JP" dirty="0"/>
          </a:p>
          <a:p>
            <a:pPr>
              <a:buFont typeface="Wingdings" panose="05000000000000000000" pitchFamily="2" charset="2"/>
              <a:buChar char="l"/>
            </a:pPr>
            <a:endParaRPr kumimoji="1" lang="ja-JP" altLang="en-US" dirty="0"/>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88" y="5723029"/>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4" y="5045893"/>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lang="ja-JP" altLang="en-US" dirty="0"/>
              <a:t>課題・今後の方針</a:t>
            </a:r>
            <a:endParaRPr kumimoji="1" lang="ja-JP" altLang="en-US" dirty="0"/>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mc:AlternateContent xmlns:mc="http://schemas.openxmlformats.org/markup-compatibility/2006" xmlns:am3d="http://schemas.microsoft.com/office/drawing/2017/model3d">
        <mc:Choice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3851026773"/>
                  </p:ext>
                </p:extLst>
              </p:nvPr>
            </p:nvGraphicFramePr>
            <p:xfrm rot="5400000">
              <a:off x="1307976" y="3541949"/>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1307976" y="3541949"/>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id="{76D776AB-B252-4352-A2CE-43D4452FB8D1}"/>
              </a:ext>
            </a:extLst>
          </p:cNvPr>
          <p:cNvSpPr txBox="1"/>
          <p:nvPr/>
        </p:nvSpPr>
        <p:spPr>
          <a:xfrm>
            <a:off x="1137860" y="5970920"/>
            <a:ext cx="1939955" cy="400110"/>
          </a:xfrm>
          <a:prstGeom prst="rect">
            <a:avLst/>
          </a:prstGeom>
          <a:noFill/>
        </p:spPr>
        <p:txBody>
          <a:bodyPr wrap="none" rtlCol="0">
            <a:spAutoFit/>
          </a:bodyPr>
          <a:lstStyle/>
          <a:p>
            <a:r>
              <a:rPr kumimoji="1" lang="ja-JP" altLang="en-US" sz="2000" dirty="0"/>
              <a:t>指文字での「に」</a:t>
            </a:r>
          </a:p>
        </p:txBody>
      </p:sp>
    </p:spTree>
    <p:extLst>
      <p:ext uri="{BB962C8B-B14F-4D97-AF65-F5344CB8AC3E}">
        <p14:creationId xmlns:p14="http://schemas.microsoft.com/office/powerpoint/2010/main" val="23366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762499"/>
          </a:xfrm>
        </p:spPr>
        <p:txBody>
          <a:bodyPr>
            <a:normAutofit lnSpcReduction="10000"/>
          </a:bodyPr>
          <a:lstStyle/>
          <a:p>
            <a:pPr>
              <a:buFont typeface="Wingdings" panose="05000000000000000000" pitchFamily="2" charset="2"/>
              <a:buChar char="l"/>
            </a:pPr>
            <a:r>
              <a:rPr kumimoji="1" lang="ja-JP" altLang="en-US" sz="3200" dirty="0"/>
              <a:t>日本国内の聴覚障害者数は約３</a:t>
            </a:r>
            <a:r>
              <a:rPr lang="ja-JP" altLang="en-US" sz="3200" dirty="0"/>
              <a:t>６</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国民のおよそ１０００人に３人が聴覚障害者</a:t>
            </a:r>
            <a:endParaRPr kumimoji="1"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聴覚障害者と会話する機会のある人はさらに多い</a:t>
            </a: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dirty="0"/>
              <a:t>お互いが手話を理解しなければ</a:t>
            </a:r>
            <a:r>
              <a:rPr kumimoji="1" lang="ja-JP" altLang="en-US" sz="3200" dirty="0"/>
              <a:t>会話は成立しない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聴覚障害者との意思疎通の為には健常者も手話を　　　　習得しなければならない</a:t>
            </a:r>
            <a:endParaRPr kumimoji="1" lang="en-US" altLang="ja-JP" sz="3200" dirty="0"/>
          </a:p>
          <a:p>
            <a:pPr>
              <a:buFont typeface="Wingdings" panose="05000000000000000000" pitchFamily="2" charset="2"/>
              <a:buChar char="l"/>
            </a:pPr>
            <a:endParaRPr kumimoji="1" lang="ja-JP" altLang="en-US" sz="3200" dirty="0"/>
          </a:p>
        </p:txBody>
      </p:sp>
      <p:sp>
        <p:nvSpPr>
          <p:cNvPr id="4" name="下矢印 3">
            <a:extLst>
              <a:ext uri="{FF2B5EF4-FFF2-40B4-BE49-F238E27FC236}">
                <a16:creationId xmlns:a16="http://schemas.microsoft.com/office/drawing/2014/main" id="{770097B9-40A1-4149-B941-1841D79BEDF3}"/>
              </a:ext>
            </a:extLst>
          </p:cNvPr>
          <p:cNvSpPr/>
          <p:nvPr/>
        </p:nvSpPr>
        <p:spPr>
          <a:xfrm>
            <a:off x="4474817" y="4022092"/>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EB385E7-862C-4CC2-90FD-0175E358089E}"/>
              </a:ext>
            </a:extLst>
          </p:cNvPr>
          <p:cNvSpPr/>
          <p:nvPr/>
        </p:nvSpPr>
        <p:spPr>
          <a:xfrm>
            <a:off x="4474817" y="512270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6737684" y="6519446"/>
            <a:ext cx="4223355"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内閣府　</a:t>
            </a:r>
            <a:r>
              <a:rPr lang="zh-TW" altLang="en-US" sz="1600" dirty="0">
                <a:latin typeface="ＭＳ Ｐゴシック" panose="020B0600070205080204" pitchFamily="50" charset="-128"/>
                <a:ea typeface="ＭＳ Ｐゴシック" panose="020B0600070205080204" pitchFamily="50" charset="-128"/>
              </a:rPr>
              <a:t>障害者白書　平成</a:t>
            </a:r>
            <a:r>
              <a:rPr lang="en-US" altLang="zh-TW" sz="1600" dirty="0">
                <a:latin typeface="ＭＳ Ｐゴシック" panose="020B0600070205080204" pitchFamily="50" charset="-128"/>
                <a:ea typeface="ＭＳ Ｐゴシック" panose="020B0600070205080204" pitchFamily="50" charset="-128"/>
              </a:rPr>
              <a:t>25</a:t>
            </a:r>
            <a:r>
              <a:rPr lang="zh-TW" altLang="en-US" sz="1600" dirty="0">
                <a:latin typeface="ＭＳ Ｐゴシック" panose="020B0600070205080204" pitchFamily="50" charset="-128"/>
                <a:ea typeface="ＭＳ Ｐゴシック" panose="020B0600070205080204" pitchFamily="50" charset="-128"/>
              </a:rPr>
              <a:t>年版</a:t>
            </a: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404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435558"/>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a:t>
            </a:r>
            <a:r>
              <a:rPr lang="en-US" altLang="ja-JP" dirty="0"/>
              <a:t>Web</a:t>
            </a:r>
          </a:p>
          <a:p>
            <a:pPr lvl="1">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solidFill>
                  <a:srgbClr val="C00000"/>
                </a:solidFill>
              </a:rPr>
              <a:t>問題点</a:t>
            </a:r>
            <a:endParaRPr kumimoji="1" lang="en-US" altLang="ja-JP" sz="3200" dirty="0">
              <a:solidFill>
                <a:srgbClr val="C00000"/>
              </a:solidFill>
            </a:endParaRPr>
          </a:p>
          <a:p>
            <a:pPr lvl="1">
              <a:buFont typeface="Wingdings" panose="05000000000000000000" pitchFamily="2" charset="2"/>
              <a:buChar char="l"/>
            </a:pPr>
            <a:r>
              <a:rPr kumimoji="1" lang="ja-JP" altLang="en-US" dirty="0"/>
              <a:t>書籍：</a:t>
            </a:r>
            <a:r>
              <a:rPr kumimoji="1" lang="ja-JP" altLang="en-US" dirty="0">
                <a:solidFill>
                  <a:srgbClr val="C00000"/>
                </a:solidFill>
              </a:rPr>
              <a:t>動き</a:t>
            </a:r>
            <a:r>
              <a:rPr kumimoji="1" lang="ja-JP" altLang="en-US" dirty="0"/>
              <a:t>の表現が難しい</a:t>
            </a:r>
            <a:endParaRPr kumimoji="1" lang="en-US" altLang="ja-JP" dirty="0"/>
          </a:p>
          <a:p>
            <a:pPr lvl="1">
              <a:buFont typeface="Wingdings" panose="05000000000000000000" pitchFamily="2" charset="2"/>
              <a:buChar char="l"/>
            </a:pPr>
            <a:r>
              <a:rPr kumimoji="1" lang="ja-JP" altLang="en-US" dirty="0"/>
              <a:t>全般：</a:t>
            </a:r>
            <a:r>
              <a:rPr kumimoji="1" lang="ja-JP" altLang="en-US" dirty="0">
                <a:solidFill>
                  <a:srgbClr val="C00000"/>
                </a:solidFill>
              </a:rPr>
              <a:t>限られた視点</a:t>
            </a:r>
            <a:r>
              <a:rPr kumimoji="1" lang="ja-JP" altLang="en-US" dirty="0"/>
              <a:t>方向</a:t>
            </a:r>
            <a:endParaRPr kumimoji="1" lang="en-US" altLang="ja-JP" dirty="0"/>
          </a:p>
          <a:p>
            <a:pPr marL="457200" lvl="1" indent="0">
              <a:buNone/>
            </a:pPr>
            <a:r>
              <a:rPr lang="en-US" altLang="ja-JP" dirty="0"/>
              <a:t>	</a:t>
            </a:r>
            <a:r>
              <a:rPr lang="ja-JP" altLang="en-US" dirty="0"/>
              <a:t>　　　</a:t>
            </a:r>
            <a:r>
              <a:rPr lang="ja-JP" altLang="en-US" dirty="0">
                <a:solidFill>
                  <a:srgbClr val="C00000"/>
                </a:solidFill>
              </a:rPr>
              <a:t>利き手が反転</a:t>
            </a:r>
            <a:r>
              <a:rPr lang="ja-JP" altLang="en-US" dirty="0"/>
              <a:t>する特性</a:t>
            </a:r>
            <a:endParaRPr lang="en-US" altLang="ja-JP" dirty="0"/>
          </a:p>
          <a:p>
            <a:pPr marL="457200" lvl="1" indent="0">
              <a:buNone/>
            </a:pPr>
            <a:r>
              <a:rPr kumimoji="1" lang="ja-JP" altLang="en-US" dirty="0"/>
              <a:t>　</a:t>
            </a:r>
            <a:r>
              <a:rPr kumimoji="1" lang="en-US" altLang="ja-JP" dirty="0"/>
              <a:t>	</a:t>
            </a:r>
            <a:r>
              <a:rPr kumimoji="1" lang="ja-JP" altLang="en-US" dirty="0"/>
              <a:t>　　　</a:t>
            </a:r>
            <a:r>
              <a:rPr kumimoji="1" lang="ja-JP" altLang="en-US" dirty="0">
                <a:solidFill>
                  <a:srgbClr val="C00000"/>
                </a:solidFill>
              </a:rPr>
              <a:t>合否の確認</a:t>
            </a:r>
            <a:r>
              <a:rPr kumimoji="1" lang="ja-JP" altLang="en-US" dirty="0"/>
              <a:t>ができない</a:t>
            </a:r>
            <a:endParaRPr kumimoji="1" lang="en-US" altLang="ja-JP" sz="3200" dirty="0"/>
          </a:p>
          <a:p>
            <a:pPr>
              <a:buFont typeface="Wingdings" panose="05000000000000000000" pitchFamily="2" charset="2"/>
              <a:buChar char="l"/>
            </a:pPr>
            <a:endParaRPr kumimoji="1" lang="ja-JP" altLang="en-US" sz="3200" dirty="0"/>
          </a:p>
        </p:txBody>
      </p:sp>
      <p:pic>
        <p:nvPicPr>
          <p:cNvPr id="5" name="図 4">
            <a:extLst>
              <a:ext uri="{FF2B5EF4-FFF2-40B4-BE49-F238E27FC236}">
                <a16:creationId xmlns:a16="http://schemas.microsoft.com/office/drawing/2014/main" id="{1D7CEF2D-57A2-43B1-98DD-30FF5B54A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790" y="1820863"/>
            <a:ext cx="5370980" cy="3428999"/>
          </a:xfrm>
          <a:prstGeom prst="rect">
            <a:avLst/>
          </a:prstGeom>
        </p:spPr>
      </p:pic>
      <p:sp>
        <p:nvSpPr>
          <p:cNvPr id="11" name="テキスト ボックス 10">
            <a:extLst>
              <a:ext uri="{FF2B5EF4-FFF2-40B4-BE49-F238E27FC236}">
                <a16:creationId xmlns:a16="http://schemas.microsoft.com/office/drawing/2014/main" id="{5E170083-8964-41F7-948C-511A932245B6}"/>
              </a:ext>
            </a:extLst>
          </p:cNvPr>
          <p:cNvSpPr txBox="1"/>
          <p:nvPr/>
        </p:nvSpPr>
        <p:spPr>
          <a:xfrm>
            <a:off x="8068755" y="6543197"/>
            <a:ext cx="4123245" cy="253916"/>
          </a:xfrm>
          <a:prstGeom prst="rect">
            <a:avLst/>
          </a:prstGeom>
          <a:noFill/>
        </p:spPr>
        <p:txBody>
          <a:bodyPr wrap="none" rtlCol="0">
            <a:spAutoFit/>
          </a:bodyPr>
          <a:lstStyle/>
          <a:p>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2" name="テキスト ボックス 11">
            <a:extLst>
              <a:ext uri="{FF2B5EF4-FFF2-40B4-BE49-F238E27FC236}">
                <a16:creationId xmlns:a16="http://schemas.microsoft.com/office/drawing/2014/main" id="{6E39500E-5C88-48AF-9E3C-AC8E1DB186A8}"/>
              </a:ext>
            </a:extLst>
          </p:cNvPr>
          <p:cNvSpPr txBox="1"/>
          <p:nvPr/>
        </p:nvSpPr>
        <p:spPr>
          <a:xfrm>
            <a:off x="7354884" y="5239692"/>
            <a:ext cx="3454792" cy="461665"/>
          </a:xfrm>
          <a:prstGeom prst="rect">
            <a:avLst/>
          </a:prstGeom>
          <a:noFill/>
        </p:spPr>
        <p:txBody>
          <a:bodyPr wrap="none" rtlCol="0">
            <a:spAutoFit/>
          </a:bodyPr>
          <a:lstStyle/>
          <a:p>
            <a:r>
              <a:rPr kumimoji="1" lang="ja-JP" altLang="en-US" sz="2400" dirty="0"/>
              <a:t>書籍での絵を用いた解説</a:t>
            </a:r>
          </a:p>
        </p:txBody>
      </p:sp>
    </p:spTree>
    <p:extLst>
      <p:ext uri="{BB962C8B-B14F-4D97-AF65-F5344CB8AC3E}">
        <p14:creationId xmlns:p14="http://schemas.microsoft.com/office/powerpoint/2010/main" val="20996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手本を</a:t>
            </a:r>
            <a:r>
              <a:rPr lang="ja-JP" altLang="en-US" dirty="0">
                <a:solidFill>
                  <a:srgbClr val="C00000"/>
                </a:solidFill>
              </a:rPr>
              <a:t>反転していない自然な方向</a:t>
            </a:r>
            <a:r>
              <a:rPr lang="ja-JP" altLang="en-US" dirty="0"/>
              <a:t>に配置し理解を助ける</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より公開された開発者ツールを通じて利用</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48629" y="6108715"/>
            <a:ext cx="4339650" cy="400110"/>
          </a:xfrm>
          <a:prstGeom prst="rect">
            <a:avLst/>
          </a:prstGeom>
          <a:noFill/>
        </p:spPr>
        <p:txBody>
          <a:bodyPr wrap="none" rtlCol="0">
            <a:spAutoFit/>
          </a:bodyPr>
          <a:lstStyle/>
          <a:p>
            <a:r>
              <a:rPr kumimoji="1" lang="en-US" altLang="ja-JP" sz="2000" dirty="0"/>
              <a:t>HMD</a:t>
            </a:r>
            <a:r>
              <a:rPr kumimoji="1" lang="ja-JP" altLang="en-US" sz="2000" dirty="0"/>
              <a:t>の四隅の赤外線カメラで手を検出</a:t>
            </a:r>
            <a:endParaRPr kumimoji="1" lang="en-US" altLang="ja-JP" sz="20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4418566" y="6109309"/>
            <a:ext cx="3871573" cy="400110"/>
          </a:xfrm>
          <a:prstGeom prst="rect">
            <a:avLst/>
          </a:prstGeom>
          <a:noFill/>
        </p:spPr>
        <p:txBody>
          <a:bodyPr wrap="none" rtlCol="0">
            <a:spAutoFit/>
          </a:bodyPr>
          <a:lstStyle/>
          <a:p>
            <a:r>
              <a:rPr kumimoji="1" lang="ja-JP" altLang="en-US" sz="2000" dirty="0"/>
              <a:t>指の関節角度を推定、手指を認識</a:t>
            </a:r>
            <a:endParaRPr kumimoji="1" lang="en-US" altLang="ja-JP" sz="20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8694568" y="5954827"/>
            <a:ext cx="3012363" cy="707886"/>
          </a:xfrm>
          <a:prstGeom prst="rect">
            <a:avLst/>
          </a:prstGeom>
          <a:noFill/>
        </p:spPr>
        <p:txBody>
          <a:bodyPr wrap="none" rtlCol="0">
            <a:spAutoFit/>
          </a:bodyPr>
          <a:lstStyle/>
          <a:p>
            <a:r>
              <a:rPr lang="ja-JP" altLang="en-US" sz="2000" dirty="0"/>
              <a:t>ゲームエンジン上に表現、</a:t>
            </a:r>
            <a:endParaRPr lang="en-US" altLang="ja-JP" sz="2000" dirty="0"/>
          </a:p>
          <a:p>
            <a:r>
              <a:rPr lang="ja-JP" altLang="en-US" sz="2000" dirty="0"/>
              <a:t>手指３Ｄモデルを利用</a:t>
            </a:r>
            <a:endParaRPr kumimoji="1" lang="ja-JP" altLang="en-US" sz="2000" dirty="0"/>
          </a:p>
        </p:txBody>
      </p:sp>
      <p:pic>
        <p:nvPicPr>
          <p:cNvPr id="19" name="図 18">
            <a:extLst>
              <a:ext uri="{FF2B5EF4-FFF2-40B4-BE49-F238E27FC236}">
                <a16:creationId xmlns:a16="http://schemas.microsoft.com/office/drawing/2014/main" id="{751ED164-0566-472E-91F5-4D67E67A1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36" y="3662645"/>
            <a:ext cx="3194472" cy="2193794"/>
          </a:xfrm>
          <a:prstGeom prst="rect">
            <a:avLst/>
          </a:prstGeom>
        </p:spPr>
      </p:pic>
      <p:sp>
        <p:nvSpPr>
          <p:cNvPr id="20" name="テキスト ボックス 19">
            <a:extLst>
              <a:ext uri="{FF2B5EF4-FFF2-40B4-BE49-F238E27FC236}">
                <a16:creationId xmlns:a16="http://schemas.microsoft.com/office/drawing/2014/main" id="{4F1C0DF0-C483-4866-8BD9-03F2197D6927}"/>
              </a:ext>
            </a:extLst>
          </p:cNvPr>
          <p:cNvSpPr txBox="1"/>
          <p:nvPr/>
        </p:nvSpPr>
        <p:spPr>
          <a:xfrm>
            <a:off x="4354918" y="5836484"/>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5">
            <a:extLst>
              <a:ext uri="{28A0092B-C50C-407E-A947-70E740481C1C}">
                <a14:useLocalDpi xmlns:a14="http://schemas.microsoft.com/office/drawing/2010/main" val="0"/>
              </a:ext>
            </a:extLst>
          </a:blip>
          <a:srcRect l="13972" t="47368" r="4328" b="6702"/>
          <a:stretch/>
        </p:blipFill>
        <p:spPr>
          <a:xfrm>
            <a:off x="8469470" y="3705874"/>
            <a:ext cx="3578985" cy="2011980"/>
          </a:xfrm>
          <a:prstGeom prst="rect">
            <a:avLst/>
          </a:prstGeom>
        </p:spPr>
      </p:pic>
      <p:sp>
        <p:nvSpPr>
          <p:cNvPr id="6" name="正方形/長方形 5">
            <a:extLst>
              <a:ext uri="{FF2B5EF4-FFF2-40B4-BE49-F238E27FC236}">
                <a16:creationId xmlns:a16="http://schemas.microsoft.com/office/drawing/2014/main" id="{0060D5FA-8061-4C44-9D64-89E0261CDBBB}"/>
              </a:ext>
            </a:extLst>
          </p:cNvPr>
          <p:cNvSpPr/>
          <p:nvPr/>
        </p:nvSpPr>
        <p:spPr>
          <a:xfrm>
            <a:off x="4753907" y="4549134"/>
            <a:ext cx="1670955" cy="539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赤外線カメラ上で認識した手指</a:t>
            </a:r>
          </a:p>
        </p:txBody>
      </p:sp>
    </p:spTree>
    <p:extLst>
      <p:ext uri="{BB962C8B-B14F-4D97-AF65-F5344CB8AC3E}">
        <p14:creationId xmlns:p14="http://schemas.microsoft.com/office/powerpoint/2010/main" val="25195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pic>
        <p:nvPicPr>
          <p:cNvPr id="4" name="図 3">
            <a:extLst>
              <a:ext uri="{FF2B5EF4-FFF2-40B4-BE49-F238E27FC236}">
                <a16:creationId xmlns:a16="http://schemas.microsoft.com/office/drawing/2014/main" id="{A30E10DC-8223-49AF-BD22-EF15E7221B05}"/>
              </a:ext>
            </a:extLst>
          </p:cNvPr>
          <p:cNvPicPr>
            <a:picLocks noChangeAspect="1"/>
          </p:cNvPicPr>
          <p:nvPr/>
        </p:nvPicPr>
        <p:blipFill>
          <a:blip r:embed="rId3"/>
          <a:stretch>
            <a:fillRect/>
          </a:stretch>
        </p:blipFill>
        <p:spPr>
          <a:xfrm>
            <a:off x="3322597" y="1874921"/>
            <a:ext cx="2342096" cy="2394288"/>
          </a:xfrm>
          <a:prstGeom prst="rect">
            <a:avLst/>
          </a:prstGeom>
        </p:spPr>
      </p:pic>
      <p:pic>
        <p:nvPicPr>
          <p:cNvPr id="5" name="図 4">
            <a:extLst>
              <a:ext uri="{FF2B5EF4-FFF2-40B4-BE49-F238E27FC236}">
                <a16:creationId xmlns:a16="http://schemas.microsoft.com/office/drawing/2014/main" id="{03886CE0-A49B-4373-90B1-BFFB8EA7103B}"/>
              </a:ext>
            </a:extLst>
          </p:cNvPr>
          <p:cNvPicPr>
            <a:picLocks noChangeAspect="1"/>
          </p:cNvPicPr>
          <p:nvPr/>
        </p:nvPicPr>
        <p:blipFill rotWithShape="1">
          <a:blip r:embed="rId4"/>
          <a:srcRect l="6867"/>
          <a:stretch/>
        </p:blipFill>
        <p:spPr>
          <a:xfrm>
            <a:off x="6279931" y="1874921"/>
            <a:ext cx="2411320" cy="2394286"/>
          </a:xfrm>
          <a:prstGeom prst="rect">
            <a:avLst/>
          </a:prstGeom>
        </p:spPr>
      </p:pic>
      <p:pic>
        <p:nvPicPr>
          <p:cNvPr id="6" name="図 5">
            <a:extLst>
              <a:ext uri="{FF2B5EF4-FFF2-40B4-BE49-F238E27FC236}">
                <a16:creationId xmlns:a16="http://schemas.microsoft.com/office/drawing/2014/main" id="{93838AD3-AAB1-4ABD-9187-1C3F1C211BE1}"/>
              </a:ext>
            </a:extLst>
          </p:cNvPr>
          <p:cNvPicPr>
            <a:picLocks noChangeAspect="1"/>
          </p:cNvPicPr>
          <p:nvPr/>
        </p:nvPicPr>
        <p:blipFill rotWithShape="1">
          <a:blip r:embed="rId5"/>
          <a:srcRect l="7167"/>
          <a:stretch/>
        </p:blipFill>
        <p:spPr>
          <a:xfrm>
            <a:off x="9325095" y="1874922"/>
            <a:ext cx="2663031" cy="2394284"/>
          </a:xfrm>
          <a:prstGeom prst="rect">
            <a:avLst/>
          </a:prstGeom>
        </p:spPr>
      </p:pic>
      <p:sp>
        <p:nvSpPr>
          <p:cNvPr id="7" name="下矢印 3">
            <a:extLst>
              <a:ext uri="{FF2B5EF4-FFF2-40B4-BE49-F238E27FC236}">
                <a16:creationId xmlns:a16="http://schemas.microsoft.com/office/drawing/2014/main" id="{DE5CDFB4-3924-4031-86A3-0A5B58A8A9E7}"/>
              </a:ext>
            </a:extLst>
          </p:cNvPr>
          <p:cNvSpPr/>
          <p:nvPr/>
        </p:nvSpPr>
        <p:spPr>
          <a:xfrm rot="16200000">
            <a:off x="575045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下矢印 3">
            <a:extLst>
              <a:ext uri="{FF2B5EF4-FFF2-40B4-BE49-F238E27FC236}">
                <a16:creationId xmlns:a16="http://schemas.microsoft.com/office/drawing/2014/main" id="{3C7F5644-9FC5-4755-88DB-0BBD6D9F3D10}"/>
              </a:ext>
            </a:extLst>
          </p:cNvPr>
          <p:cNvSpPr/>
          <p:nvPr/>
        </p:nvSpPr>
        <p:spPr>
          <a:xfrm rot="16200000">
            <a:off x="881422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a:extLst>
              <a:ext uri="{FF2B5EF4-FFF2-40B4-BE49-F238E27FC236}">
                <a16:creationId xmlns:a16="http://schemas.microsoft.com/office/drawing/2014/main" id="{AFD56E41-2D1C-40C8-8005-FF3FBF9F48B9}"/>
              </a:ext>
            </a:extLst>
          </p:cNvPr>
          <p:cNvPicPr>
            <a:picLocks noChangeAspect="1"/>
          </p:cNvPicPr>
          <p:nvPr/>
        </p:nvPicPr>
        <p:blipFill rotWithShape="1">
          <a:blip r:embed="rId6"/>
          <a:srcRect l="6608"/>
          <a:stretch/>
        </p:blipFill>
        <p:spPr>
          <a:xfrm>
            <a:off x="157680" y="1874924"/>
            <a:ext cx="2614478" cy="2394282"/>
          </a:xfrm>
          <a:prstGeom prst="rect">
            <a:avLst/>
          </a:prstGeom>
        </p:spPr>
      </p:pic>
      <p:sp>
        <p:nvSpPr>
          <p:cNvPr id="10" name="下矢印 3">
            <a:extLst>
              <a:ext uri="{FF2B5EF4-FFF2-40B4-BE49-F238E27FC236}">
                <a16:creationId xmlns:a16="http://schemas.microsoft.com/office/drawing/2014/main" id="{5096632E-DDDB-4670-BA15-32989BF0F6B8}"/>
              </a:ext>
            </a:extLst>
          </p:cNvPr>
          <p:cNvSpPr/>
          <p:nvPr/>
        </p:nvSpPr>
        <p:spPr>
          <a:xfrm rot="16200000">
            <a:off x="2809482" y="2851482"/>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52362541-6A4F-459E-94BD-42A25049661D}"/>
              </a:ext>
            </a:extLst>
          </p:cNvPr>
          <p:cNvSpPr txBox="1"/>
          <p:nvPr/>
        </p:nvSpPr>
        <p:spPr>
          <a:xfrm>
            <a:off x="678504" y="4561979"/>
            <a:ext cx="1620957" cy="523220"/>
          </a:xfrm>
          <a:prstGeom prst="rect">
            <a:avLst/>
          </a:prstGeom>
          <a:noFill/>
        </p:spPr>
        <p:txBody>
          <a:bodyPr wrap="none" rtlCol="0">
            <a:spAutoFit/>
          </a:bodyPr>
          <a:lstStyle/>
          <a:p>
            <a:r>
              <a:rPr kumimoji="1" lang="ja-JP" altLang="en-US" sz="2800" dirty="0"/>
              <a:t>学習開始</a:t>
            </a:r>
            <a:endParaRPr kumimoji="1" lang="en-US" altLang="ja-JP" sz="2800" dirty="0"/>
          </a:p>
        </p:txBody>
      </p:sp>
      <p:sp>
        <p:nvSpPr>
          <p:cNvPr id="12" name="テキスト ボックス 11">
            <a:extLst>
              <a:ext uri="{FF2B5EF4-FFF2-40B4-BE49-F238E27FC236}">
                <a16:creationId xmlns:a16="http://schemas.microsoft.com/office/drawing/2014/main" id="{55508A34-D919-4892-B75E-439C90D2ADD5}"/>
              </a:ext>
            </a:extLst>
          </p:cNvPr>
          <p:cNvSpPr txBox="1"/>
          <p:nvPr/>
        </p:nvSpPr>
        <p:spPr>
          <a:xfrm>
            <a:off x="3055610" y="4561979"/>
            <a:ext cx="2924198" cy="523220"/>
          </a:xfrm>
          <a:prstGeom prst="rect">
            <a:avLst/>
          </a:prstGeom>
          <a:noFill/>
        </p:spPr>
        <p:txBody>
          <a:bodyPr wrap="none" rtlCol="0">
            <a:spAutoFit/>
          </a:bodyPr>
          <a:lstStyle/>
          <a:p>
            <a:r>
              <a:rPr kumimoji="1" lang="ja-JP" altLang="en-US" sz="2800" dirty="0"/>
              <a:t>手本が表示される</a:t>
            </a:r>
            <a:endParaRPr kumimoji="1" lang="en-US" altLang="ja-JP" sz="2800" dirty="0"/>
          </a:p>
        </p:txBody>
      </p:sp>
      <p:sp>
        <p:nvSpPr>
          <p:cNvPr id="13" name="テキスト ボックス 12">
            <a:extLst>
              <a:ext uri="{FF2B5EF4-FFF2-40B4-BE49-F238E27FC236}">
                <a16:creationId xmlns:a16="http://schemas.microsoft.com/office/drawing/2014/main" id="{6399186F-7D67-4036-846E-6F77CEC60BFF}"/>
              </a:ext>
            </a:extLst>
          </p:cNvPr>
          <p:cNvSpPr txBox="1"/>
          <p:nvPr/>
        </p:nvSpPr>
        <p:spPr>
          <a:xfrm>
            <a:off x="6178201" y="4561979"/>
            <a:ext cx="2662908" cy="523220"/>
          </a:xfrm>
          <a:prstGeom prst="rect">
            <a:avLst/>
          </a:prstGeom>
          <a:noFill/>
        </p:spPr>
        <p:txBody>
          <a:bodyPr wrap="none" rtlCol="0">
            <a:spAutoFit/>
          </a:bodyPr>
          <a:lstStyle/>
          <a:p>
            <a:r>
              <a:rPr kumimoji="1" lang="ja-JP" altLang="en-US" sz="2800" dirty="0"/>
              <a:t>正解で色が変化</a:t>
            </a:r>
            <a:endParaRPr kumimoji="1" lang="en-US" altLang="ja-JP" sz="2800" dirty="0"/>
          </a:p>
        </p:txBody>
      </p:sp>
      <p:sp>
        <p:nvSpPr>
          <p:cNvPr id="14" name="テキスト ボックス 13">
            <a:extLst>
              <a:ext uri="{FF2B5EF4-FFF2-40B4-BE49-F238E27FC236}">
                <a16:creationId xmlns:a16="http://schemas.microsoft.com/office/drawing/2014/main" id="{82042A33-DB8B-4B82-A91D-525E154EDCC1}"/>
              </a:ext>
            </a:extLst>
          </p:cNvPr>
          <p:cNvSpPr txBox="1"/>
          <p:nvPr/>
        </p:nvSpPr>
        <p:spPr>
          <a:xfrm>
            <a:off x="9870195" y="4548865"/>
            <a:ext cx="1620957" cy="523220"/>
          </a:xfrm>
          <a:prstGeom prst="rect">
            <a:avLst/>
          </a:prstGeom>
          <a:noFill/>
        </p:spPr>
        <p:txBody>
          <a:bodyPr wrap="none" rtlCol="0">
            <a:spAutoFit/>
          </a:bodyPr>
          <a:lstStyle/>
          <a:p>
            <a:r>
              <a:rPr kumimoji="1" lang="ja-JP" altLang="en-US" sz="2800" dirty="0"/>
              <a:t>学習終了</a:t>
            </a:r>
            <a:endParaRPr kumimoji="1" lang="en-US" altLang="ja-JP" sz="2800" dirty="0"/>
          </a:p>
        </p:txBody>
      </p:sp>
    </p:spTree>
    <p:extLst>
      <p:ext uri="{BB962C8B-B14F-4D97-AF65-F5344CB8AC3E}">
        <p14:creationId xmlns:p14="http://schemas.microsoft.com/office/powerpoint/2010/main" val="250328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4" name="handmov3">
            <a:hlinkClick r:id="" action="ppaction://media"/>
            <a:extLst>
              <a:ext uri="{FF2B5EF4-FFF2-40B4-BE49-F238E27FC236}">
                <a16:creationId xmlns:a16="http://schemas.microsoft.com/office/drawing/2014/main" id="{D9A1E544-513E-4DE4-AB2F-0939FE03CD3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65445" y="1600200"/>
            <a:ext cx="8861109" cy="4984260"/>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6099790"/>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：胸の前</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：頭の前</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161345"/>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1268</TotalTime>
  <Words>1192</Words>
  <Application>Microsoft Office PowerPoint</Application>
  <PresentationFormat>ワイド画面</PresentationFormat>
  <Paragraphs>149</Paragraphs>
  <Slides>12</Slides>
  <Notes>11</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12</vt:i4>
      </vt:variant>
    </vt:vector>
  </HeadingPairs>
  <TitlesOfParts>
    <vt:vector size="19" baseType="lpstr">
      <vt:lpstr>ＭＳ Ｐゴシック</vt:lpstr>
      <vt:lpstr>游ゴシック</vt:lpstr>
      <vt:lpstr>Arial</vt:lpstr>
      <vt:lpstr>Calibri</vt:lpstr>
      <vt:lpstr>Century</vt:lpstr>
      <vt:lpstr>Wingdings</vt:lpstr>
      <vt:lpstr>Blank</vt:lpstr>
      <vt:lpstr>ハンドトラッキング機能搭載HMDを　用いた手話学習支援ツールの検討</vt:lpstr>
      <vt:lpstr>本研究の背景</vt:lpstr>
      <vt:lpstr>本研究の背景</vt:lpstr>
      <vt:lpstr>本研究の目的</vt:lpstr>
      <vt:lpstr>日本手話</vt:lpstr>
      <vt:lpstr>ハンドトラッキング</vt:lpstr>
      <vt:lpstr>学習モードの流れ</vt:lpstr>
      <vt:lpstr>動作の様子</vt:lpstr>
      <vt:lpstr>手形状の識別手法</vt:lpstr>
      <vt:lpstr>課題</vt:lpstr>
      <vt:lpstr>今後の方針</vt:lpstr>
      <vt:lpstr>課題・今後の方針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赤葉　亮太</cp:lastModifiedBy>
  <cp:revision>400</cp:revision>
  <dcterms:created xsi:type="dcterms:W3CDTF">2020-11-07T03:20:35Z</dcterms:created>
  <dcterms:modified xsi:type="dcterms:W3CDTF">2020-11-12T10:37:11Z</dcterms:modified>
</cp:coreProperties>
</file>